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4" r:id="rId1"/>
    <p:sldMasterId id="2147483709" r:id="rId2"/>
  </p:sldMasterIdLst>
  <p:notesMasterIdLst>
    <p:notesMasterId r:id="rId15"/>
  </p:notesMasterIdLst>
  <p:handoutMasterIdLst>
    <p:handoutMasterId r:id="rId16"/>
  </p:handoutMasterIdLst>
  <p:sldIdLst>
    <p:sldId id="757" r:id="rId3"/>
    <p:sldId id="758" r:id="rId4"/>
    <p:sldId id="759" r:id="rId5"/>
    <p:sldId id="760" r:id="rId6"/>
    <p:sldId id="761" r:id="rId7"/>
    <p:sldId id="763" r:id="rId8"/>
    <p:sldId id="765" r:id="rId9"/>
    <p:sldId id="764" r:id="rId10"/>
    <p:sldId id="766" r:id="rId11"/>
    <p:sldId id="767" r:id="rId12"/>
    <p:sldId id="768" r:id="rId13"/>
    <p:sldId id="769" r:id="rId14"/>
  </p:sldIdLst>
  <p:sldSz cx="9144000" cy="6858000" type="screen4x3"/>
  <p:notesSz cx="7023100" cy="93091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effrey D Camm" initials="JDC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83D0"/>
    <a:srgbClr val="1742A1"/>
    <a:srgbClr val="9A0000"/>
    <a:srgbClr val="9E7E38"/>
    <a:srgbClr val="FFFF00"/>
    <a:srgbClr val="050505"/>
    <a:srgbClr val="59C76B"/>
    <a:srgbClr val="983222"/>
    <a:srgbClr val="4C1911"/>
    <a:srgbClr val="766A6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00" autoAdjust="0"/>
    <p:restoredTop sz="79177" autoAdjust="0"/>
  </p:normalViewPr>
  <p:slideViewPr>
    <p:cSldViewPr snapToGrid="0" snapToObjects="1">
      <p:cViewPr varScale="1">
        <p:scale>
          <a:sx n="58" d="100"/>
          <a:sy n="58" d="100"/>
        </p:scale>
        <p:origin x="1352" y="5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833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55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commentAuthors" Target="commentAuthors.xml"/><Relationship Id="rId2" Type="http://schemas.openxmlformats.org/officeDocument/2006/relationships/slideMaster" Target="slideMasters/slideMaster2.xml"/><Relationship Id="rId16" Type="http://schemas.openxmlformats.org/officeDocument/2006/relationships/handoutMaster" Target="handoutMasters/handout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343" cy="465455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8132" y="0"/>
            <a:ext cx="3043343" cy="465455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r">
              <a:defRPr sz="1200"/>
            </a:lvl1pPr>
          </a:lstStyle>
          <a:p>
            <a:fld id="{E4E1A7D2-3469-7E45-B1C8-FF79B7C42040}" type="datetimeFigureOut">
              <a:rPr lang="en-US" smtClean="0"/>
              <a:pPr/>
              <a:t>11/26/2023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42029"/>
            <a:ext cx="3043343" cy="465455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8132" y="8842029"/>
            <a:ext cx="3043343" cy="465455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r">
              <a:defRPr sz="1200"/>
            </a:lvl1pPr>
          </a:lstStyle>
          <a:p>
            <a:fld id="{397AD932-B17F-574E-ADBA-2D95C87F981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1881640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343" cy="465455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8132" y="0"/>
            <a:ext cx="3043343" cy="465455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r">
              <a:defRPr sz="1200"/>
            </a:lvl1pPr>
          </a:lstStyle>
          <a:p>
            <a:fld id="{FAF947A5-54F6-B649-93A6-E041982699B0}" type="datetimeFigureOut">
              <a:rPr lang="en-US" smtClean="0"/>
              <a:pPr/>
              <a:t>11/26/2023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4275" y="698500"/>
            <a:ext cx="4654550" cy="34909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324" tIns="46662" rIns="93324" bIns="46662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2310" y="4421823"/>
            <a:ext cx="5618480" cy="4189095"/>
          </a:xfrm>
          <a:prstGeom prst="rect">
            <a:avLst/>
          </a:prstGeom>
        </p:spPr>
        <p:txBody>
          <a:bodyPr vert="horz" lIns="93324" tIns="46662" rIns="93324" bIns="46662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42029"/>
            <a:ext cx="3043343" cy="465455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8132" y="8842029"/>
            <a:ext cx="3043343" cy="465455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r">
              <a:defRPr sz="1200"/>
            </a:lvl1pPr>
          </a:lstStyle>
          <a:p>
            <a:fld id="{AC0E66CD-21C0-0C46-9262-75B7BC23CA8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460752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0E66CD-21C0-0C46-9262-75B7BC23CA89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05508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0E66CD-21C0-0C46-9262-75B7BC23CA89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75115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00600" y="4624668"/>
            <a:ext cx="4038600" cy="933450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00600" y="5562599"/>
            <a:ext cx="4038600" cy="748553"/>
          </a:xfrm>
        </p:spPr>
        <p:txBody>
          <a:bodyPr>
            <a:normAutofit/>
          </a:bodyPr>
          <a:lstStyle>
            <a:lvl1pPr marL="0" indent="0" algn="l">
              <a:spcBef>
                <a:spcPts val="300"/>
              </a:spcBef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00600" y="6425640"/>
            <a:ext cx="1232647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311153" y="6425640"/>
            <a:ext cx="2617694" cy="365125"/>
          </a:xfrm>
        </p:spPr>
        <p:txBody>
          <a:bodyPr/>
          <a:lstStyle>
            <a:lvl1pPr algn="r">
              <a:defRPr/>
            </a:lvl1pPr>
          </a:lstStyle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82575" y="228600"/>
            <a:ext cx="4235450" cy="4187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624388" y="2377440"/>
            <a:ext cx="2057400" cy="20391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624388" y="228600"/>
            <a:ext cx="2057400" cy="203911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802438" y="2377440"/>
            <a:ext cx="2057400" cy="20391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pic>
        <p:nvPicPr>
          <p:cNvPr id="6" name="Picture 5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  <p:pic>
        <p:nvPicPr>
          <p:cNvPr id="13" name="Picture 12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  <p:pic>
        <p:nvPicPr>
          <p:cNvPr id="14" name="Picture 13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356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410075" y="1985963"/>
            <a:ext cx="36576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1" name="Content Placeholder 2"/>
          <p:cNvSpPr>
            <a:spLocks noGrp="1"/>
          </p:cNvSpPr>
          <p:nvPr>
            <p:ph sz="half" idx="15"/>
          </p:nvPr>
        </p:nvSpPr>
        <p:spPr>
          <a:xfrm>
            <a:off x="498518" y="1985963"/>
            <a:ext cx="3657600" cy="4140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3" name="Content Placeholder 2"/>
          <p:cNvSpPr>
            <a:spLocks noGrp="1"/>
          </p:cNvSpPr>
          <p:nvPr>
            <p:ph sz="half" idx="16"/>
          </p:nvPr>
        </p:nvSpPr>
        <p:spPr>
          <a:xfrm>
            <a:off x="4410075" y="4169664"/>
            <a:ext cx="36576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pic>
        <p:nvPicPr>
          <p:cNvPr id="16" name="Picture 15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  <p:pic>
        <p:nvPicPr>
          <p:cNvPr id="12" name="Picture 11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1855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2" name="Content Placeholder 2"/>
          <p:cNvSpPr>
            <a:spLocks noGrp="1"/>
          </p:cNvSpPr>
          <p:nvPr>
            <p:ph sz="half" idx="17"/>
          </p:nvPr>
        </p:nvSpPr>
        <p:spPr>
          <a:xfrm>
            <a:off x="502920" y="1985963"/>
            <a:ext cx="3657413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4" name="Content Placeholder 2"/>
          <p:cNvSpPr>
            <a:spLocks noGrp="1"/>
          </p:cNvSpPr>
          <p:nvPr>
            <p:ph sz="half" idx="18"/>
          </p:nvPr>
        </p:nvSpPr>
        <p:spPr>
          <a:xfrm>
            <a:off x="502920" y="4164965"/>
            <a:ext cx="3657413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5" name="Content Placeholder 2"/>
          <p:cNvSpPr>
            <a:spLocks noGrp="1"/>
          </p:cNvSpPr>
          <p:nvPr>
            <p:ph sz="half" idx="1"/>
          </p:nvPr>
        </p:nvSpPr>
        <p:spPr>
          <a:xfrm>
            <a:off x="4410075" y="1985963"/>
            <a:ext cx="36576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6" name="Content Placeholder 2"/>
          <p:cNvSpPr>
            <a:spLocks noGrp="1"/>
          </p:cNvSpPr>
          <p:nvPr>
            <p:ph sz="half" idx="16"/>
          </p:nvPr>
        </p:nvSpPr>
        <p:spPr>
          <a:xfrm>
            <a:off x="4410075" y="4169664"/>
            <a:ext cx="36576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pic>
        <p:nvPicPr>
          <p:cNvPr id="19" name="Picture 18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  <p:pic>
        <p:nvPicPr>
          <p:cNvPr id="13" name="Picture 12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7677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pic>
        <p:nvPicPr>
          <p:cNvPr id="11" name="Picture 10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  <p:pic>
        <p:nvPicPr>
          <p:cNvPr id="8" name="Picture 7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9489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166847" y="282573"/>
            <a:ext cx="685800" cy="3022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pic>
        <p:nvPicPr>
          <p:cNvPr id="6" name="Picture 5" descr="WFU_Univ_Black_Shield-only.eps"/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lum brigh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714100"/>
            <a:ext cx="355191" cy="355191"/>
          </a:xfrm>
          <a:prstGeom prst="rect">
            <a:avLst/>
          </a:prstGeom>
        </p:spPr>
      </p:pic>
      <p:pic>
        <p:nvPicPr>
          <p:cNvPr id="7" name="Picture 6" descr="WFU_Univ_Black_Shield-only.eps"/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lum brigh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714100"/>
            <a:ext cx="355191" cy="355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2664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2575" y="228600"/>
            <a:ext cx="3451225" cy="6345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555" y="2571750"/>
            <a:ext cx="3255264" cy="1162050"/>
          </a:xfrm>
        </p:spPr>
        <p:txBody>
          <a:bodyPr anchor="b">
            <a:normAutofit/>
          </a:bodyPr>
          <a:lstStyle>
            <a:lvl1pPr algn="l">
              <a:defRPr sz="26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68775" y="273050"/>
            <a:ext cx="4597399" cy="585311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93" y="3733800"/>
            <a:ext cx="3255264" cy="2392363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91399" y="6423585"/>
            <a:ext cx="1537447" cy="365125"/>
          </a:xfrm>
        </p:spPr>
        <p:txBody>
          <a:bodyPr/>
          <a:lstStyle>
            <a:lvl1pPr>
              <a:defRPr/>
            </a:lvl1pPr>
          </a:lstStyle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859305" y="6423585"/>
            <a:ext cx="3316941" cy="365125"/>
          </a:xfrm>
        </p:spPr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pic>
        <p:nvPicPr>
          <p:cNvPr id="10" name="Picture 9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  <p:pic>
        <p:nvPicPr>
          <p:cNvPr id="9" name="Picture 8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  <p:pic>
        <p:nvPicPr>
          <p:cNvPr id="11" name="Picture 10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07665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166847" y="282573"/>
            <a:ext cx="685800" cy="3022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69404" y="3124200"/>
            <a:ext cx="3898272" cy="871538"/>
          </a:xfrm>
        </p:spPr>
        <p:txBody>
          <a:bodyPr anchor="b">
            <a:normAutofit/>
          </a:bodyPr>
          <a:lstStyle>
            <a:lvl1pPr algn="l">
              <a:defRPr sz="2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77906" y="228600"/>
            <a:ext cx="3460658" cy="63452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Drag picture to placeholder or click icon to add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69404" y="3995737"/>
            <a:ext cx="3898272" cy="2147888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91399" y="6423585"/>
            <a:ext cx="1537447" cy="365125"/>
          </a:xfrm>
        </p:spPr>
        <p:txBody>
          <a:bodyPr/>
          <a:lstStyle>
            <a:lvl1pPr>
              <a:defRPr/>
            </a:lvl1pPr>
          </a:lstStyle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91000" y="6423585"/>
            <a:ext cx="3005138" cy="365125"/>
          </a:xfrm>
        </p:spPr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pic>
        <p:nvPicPr>
          <p:cNvPr id="10" name="Picture 9" descr="WFU_Univ_Black_Shield-only.eps"/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lum brigh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721134"/>
            <a:ext cx="355191" cy="355191"/>
          </a:xfrm>
          <a:prstGeom prst="rect">
            <a:avLst/>
          </a:prstGeom>
        </p:spPr>
      </p:pic>
      <p:pic>
        <p:nvPicPr>
          <p:cNvPr id="12" name="Picture 11" descr="WFU_Univ_Black_Shield-only.eps"/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lum brigh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721134"/>
            <a:ext cx="355191" cy="355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4945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6505" y="4424082"/>
            <a:ext cx="6191157" cy="833718"/>
          </a:xfrm>
        </p:spPr>
        <p:txBody>
          <a:bodyPr anchor="b">
            <a:normAutofit/>
          </a:bodyPr>
          <a:lstStyle>
            <a:lvl1pPr algn="l">
              <a:defRPr sz="2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77905" y="228600"/>
            <a:ext cx="6378389" cy="418795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Drag picture to placeholder or click icon to add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6505" y="5257799"/>
            <a:ext cx="6191157" cy="885825"/>
          </a:xfrm>
        </p:spPr>
        <p:txBody>
          <a:bodyPr/>
          <a:lstStyle>
            <a:lvl1pPr marL="0" indent="0">
              <a:spcBef>
                <a:spcPts val="300"/>
              </a:spcBef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802438" y="2377440"/>
            <a:ext cx="2057400" cy="20391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pic>
        <p:nvPicPr>
          <p:cNvPr id="13" name="Picture 12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72943" y="3738742"/>
            <a:ext cx="480425" cy="480425"/>
          </a:xfrm>
          <a:prstGeom prst="rect">
            <a:avLst/>
          </a:prstGeom>
        </p:spPr>
      </p:pic>
      <p:pic>
        <p:nvPicPr>
          <p:cNvPr id="11" name="Picture 10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72943" y="3738742"/>
            <a:ext cx="480425" cy="48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49103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2574" y="228600"/>
            <a:ext cx="6387167" cy="6345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554" y="2571750"/>
            <a:ext cx="6181611" cy="1162050"/>
          </a:xfrm>
        </p:spPr>
        <p:txBody>
          <a:bodyPr anchor="b">
            <a:normAutofit/>
          </a:bodyPr>
          <a:lstStyle>
            <a:lvl1pPr algn="l">
              <a:defRPr sz="26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94" y="3733800"/>
            <a:ext cx="6179566" cy="2392363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212262" y="6235607"/>
            <a:ext cx="134839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81095" y="6235607"/>
            <a:ext cx="4648105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2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6802438" y="237494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Drag picture to placeholder or click icon to add</a:t>
            </a:r>
            <a:endParaRPr dirty="0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6802438" y="4535424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Drag picture to placeholder or click icon to add</a:t>
            </a:r>
            <a:endParaRPr dirty="0"/>
          </a:p>
        </p:txBody>
      </p:sp>
      <p:pic>
        <p:nvPicPr>
          <p:cNvPr id="14" name="Picture 13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  <p:pic>
        <p:nvPicPr>
          <p:cNvPr id="15" name="Picture 14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  <p:pic>
        <p:nvPicPr>
          <p:cNvPr id="16" name="Picture 15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26373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2575" y="228600"/>
            <a:ext cx="4235450" cy="6345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554" y="2571750"/>
            <a:ext cx="4016633" cy="1162050"/>
          </a:xfrm>
        </p:spPr>
        <p:txBody>
          <a:bodyPr anchor="b">
            <a:normAutofit/>
          </a:bodyPr>
          <a:lstStyle>
            <a:lvl1pPr algn="l">
              <a:defRPr sz="26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94" y="3733800"/>
            <a:ext cx="4015304" cy="2392363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048000" y="6235607"/>
            <a:ext cx="134839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81095" y="6235607"/>
            <a:ext cx="2590705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624388" y="4534726"/>
            <a:ext cx="2057400" cy="20391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2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4624388" y="22860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Drag picture to placeholder or click icon to add</a:t>
            </a:r>
            <a:endParaRPr dirty="0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4624388" y="2381663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Drag picture to placeholder or click icon to add</a:t>
            </a:r>
            <a:endParaRPr dirty="0"/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6803136" y="2381662"/>
            <a:ext cx="2057400" cy="418795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Drag picture to placeholder or click icon to add</a:t>
            </a:r>
            <a:endParaRPr dirty="0"/>
          </a:p>
        </p:txBody>
      </p:sp>
      <p:pic>
        <p:nvPicPr>
          <p:cNvPr id="15" name="Picture 14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  <p:pic>
        <p:nvPicPr>
          <p:cNvPr id="16" name="Picture 15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  <p:pic>
        <p:nvPicPr>
          <p:cNvPr id="17" name="Picture 16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06421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s with Caption, Al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166847" y="282573"/>
            <a:ext cx="685800" cy="3022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0" y="3124200"/>
            <a:ext cx="3108960" cy="871538"/>
          </a:xfrm>
        </p:spPr>
        <p:txBody>
          <a:bodyPr anchor="b">
            <a:normAutofit/>
          </a:bodyPr>
          <a:lstStyle>
            <a:lvl1pPr algn="l">
              <a:defRPr sz="2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77905" y="2365248"/>
            <a:ext cx="4240119" cy="418795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Drag picture to placeholder or click icon to add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0" y="3995737"/>
            <a:ext cx="3108960" cy="2147888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91399" y="6423585"/>
            <a:ext cx="1537447" cy="365125"/>
          </a:xfrm>
        </p:spPr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91000" y="6423585"/>
            <a:ext cx="3005138" cy="365125"/>
          </a:xfrm>
        </p:spPr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277905" y="22860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Drag picture to placeholder or click icon to add</a:t>
            </a:r>
            <a:endParaRPr dirty="0"/>
          </a:p>
        </p:txBody>
      </p:sp>
      <p:sp>
        <p:nvSpPr>
          <p:cNvPr id="15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2460625" y="22860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Drag picture to placeholder or click icon to add</a:t>
            </a:r>
            <a:endParaRPr dirty="0"/>
          </a:p>
        </p:txBody>
      </p:sp>
      <p:pic>
        <p:nvPicPr>
          <p:cNvPr id="13" name="Picture 12" descr="WFU_Univ_Black_Shield-only.eps"/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lum brigh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707766"/>
            <a:ext cx="355191" cy="355191"/>
          </a:xfrm>
          <a:prstGeom prst="rect">
            <a:avLst/>
          </a:prstGeom>
        </p:spPr>
      </p:pic>
      <p:pic>
        <p:nvPicPr>
          <p:cNvPr id="12" name="Picture 11" descr="WFU_Univ_Black_Shield-only.eps"/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lum brigh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707766"/>
            <a:ext cx="355191" cy="355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5204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210550" y="282574"/>
            <a:ext cx="642097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74809" y="6426787"/>
            <a:ext cx="554038" cy="365125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02456A73-CB17-B748-BD2A-A20F5DD59EC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8068235" y="282574"/>
            <a:ext cx="91440" cy="1600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pic>
        <p:nvPicPr>
          <p:cNvPr id="12" name="Picture 11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45904" y="1400284"/>
            <a:ext cx="356520" cy="356520"/>
          </a:xfrm>
          <a:prstGeom prst="rect">
            <a:avLst/>
          </a:prstGeom>
        </p:spPr>
      </p:pic>
      <p:pic>
        <p:nvPicPr>
          <p:cNvPr id="11" name="Picture 10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45904" y="1400284"/>
            <a:ext cx="356520" cy="35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89837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pic>
        <p:nvPicPr>
          <p:cNvPr id="12" name="Picture 11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45904" y="1400284"/>
            <a:ext cx="356520" cy="356520"/>
          </a:xfrm>
          <a:prstGeom prst="rect">
            <a:avLst/>
          </a:prstGeom>
        </p:spPr>
      </p:pic>
      <p:pic>
        <p:nvPicPr>
          <p:cNvPr id="9" name="Picture 8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45904" y="1400284"/>
            <a:ext cx="356520" cy="35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57931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166847" y="282573"/>
            <a:ext cx="685800" cy="3022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95772" y="954742"/>
            <a:ext cx="681318" cy="5171422"/>
          </a:xfrm>
        </p:spPr>
        <p:txBody>
          <a:bodyPr vert="eaVert" anchor="t" anchorCtr="0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58756"/>
            <a:ext cx="6858000" cy="5184869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pic>
        <p:nvPicPr>
          <p:cNvPr id="9" name="Picture 8" descr="WFU_Univ_Black_Shield-only.eps"/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lum brigh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7667317" y="265536"/>
            <a:ext cx="355191" cy="355191"/>
          </a:xfrm>
          <a:prstGeom prst="rect">
            <a:avLst/>
          </a:prstGeom>
        </p:spPr>
      </p:pic>
      <p:pic>
        <p:nvPicPr>
          <p:cNvPr id="11" name="Picture 10" descr="WFU_Univ_Black_Shield-only.eps"/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lum brigh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7667317" y="265536"/>
            <a:ext cx="355191" cy="355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99932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3 Col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7541" y="2447365"/>
            <a:ext cx="2617301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251357" y="2447365"/>
            <a:ext cx="2630748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7541" y="2070847"/>
            <a:ext cx="2617301" cy="322729"/>
          </a:xfrm>
          <a:prstGeom prst="rect">
            <a:avLst/>
          </a:prstGeom>
          <a:solidFill>
            <a:schemeClr val="accent3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251357" y="2070847"/>
            <a:ext cx="2630748" cy="322729"/>
          </a:xfrm>
          <a:prstGeom prst="rect">
            <a:avLst/>
          </a:prstGeom>
          <a:solidFill>
            <a:schemeClr val="accent4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half" idx="13"/>
          </p:nvPr>
        </p:nvSpPr>
        <p:spPr>
          <a:xfrm>
            <a:off x="6031989" y="2447365"/>
            <a:ext cx="2630748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4"/>
          </p:nvPr>
        </p:nvSpPr>
        <p:spPr>
          <a:xfrm>
            <a:off x="6031989" y="2070847"/>
            <a:ext cx="2630748" cy="322729"/>
          </a:xfrm>
          <a:prstGeom prst="rect">
            <a:avLst/>
          </a:prstGeom>
          <a:solidFill>
            <a:schemeClr val="accent2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6" name="Picture 15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  <p:pic>
        <p:nvPicPr>
          <p:cNvPr id="15" name="Picture 14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64912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3 Col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7541" y="2447365"/>
            <a:ext cx="2617301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251357" y="2447365"/>
            <a:ext cx="2630748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7541" y="2070847"/>
            <a:ext cx="2617301" cy="322729"/>
          </a:xfrm>
          <a:prstGeom prst="rect">
            <a:avLst/>
          </a:prstGeom>
          <a:solidFill>
            <a:schemeClr val="accent3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251357" y="2070847"/>
            <a:ext cx="2630748" cy="322729"/>
          </a:xfrm>
          <a:prstGeom prst="rect">
            <a:avLst/>
          </a:prstGeom>
          <a:solidFill>
            <a:schemeClr val="accent4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half" idx="13"/>
          </p:nvPr>
        </p:nvSpPr>
        <p:spPr>
          <a:xfrm>
            <a:off x="6031989" y="2447365"/>
            <a:ext cx="2630748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4"/>
          </p:nvPr>
        </p:nvSpPr>
        <p:spPr>
          <a:xfrm>
            <a:off x="6031989" y="2070847"/>
            <a:ext cx="2630748" cy="322729"/>
          </a:xfrm>
          <a:prstGeom prst="rect">
            <a:avLst/>
          </a:prstGeom>
          <a:solidFill>
            <a:schemeClr val="accent2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6" name="Picture 15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91098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7813"/>
            <a:ext cx="8229600" cy="11398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307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91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41763"/>
            <a:ext cx="4038600" cy="21891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457200" y="6243638"/>
            <a:ext cx="2133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6553200" y="6243638"/>
            <a:ext cx="2133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B259E7BA-40A6-4089-A8B6-09F1304A2F69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636200745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D9310-CA16-465E-86C2-0154C57635C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464556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D9310-CA16-465E-86C2-0154C57635C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479291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D9310-CA16-465E-86C2-0154C57635C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494251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D9310-CA16-465E-86C2-0154C57635C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475979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D9310-CA16-465E-86C2-0154C57635C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52181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, Al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474" y="134471"/>
            <a:ext cx="7556313" cy="995082"/>
          </a:xfrm>
        </p:spPr>
        <p:txBody>
          <a:bodyPr anchor="b" anchorCtr="0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498518" y="1129553"/>
            <a:ext cx="7558960" cy="774700"/>
          </a:xfrm>
        </p:spPr>
        <p:txBody>
          <a:bodyPr vert="horz" lIns="91440" tIns="45720" rIns="91440" bIns="45720" rtlCol="0" anchor="t" anchorCtr="0">
            <a:noAutofit/>
          </a:bodyPr>
          <a:lstStyle>
            <a:lvl1pPr marL="0" indent="0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pic>
        <p:nvPicPr>
          <p:cNvPr id="14" name="Picture 13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45904" y="1400284"/>
            <a:ext cx="356520" cy="356520"/>
          </a:xfrm>
          <a:prstGeom prst="rect">
            <a:avLst/>
          </a:prstGeom>
        </p:spPr>
      </p:pic>
      <p:pic>
        <p:nvPicPr>
          <p:cNvPr id="11" name="Picture 10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45904" y="1400284"/>
            <a:ext cx="356520" cy="35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84420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D9310-CA16-465E-86C2-0154C57635C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435324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D9310-CA16-465E-86C2-0154C57635C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22795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D9310-CA16-465E-86C2-0154C57635C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272556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D9310-CA16-465E-86C2-0154C57635C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969521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D9310-CA16-465E-86C2-0154C57635C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301074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D9310-CA16-465E-86C2-0154C57635C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1769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2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00600" y="4624668"/>
            <a:ext cx="4038600" cy="933450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00600" y="5562599"/>
            <a:ext cx="4038600" cy="748553"/>
          </a:xfrm>
        </p:spPr>
        <p:txBody>
          <a:bodyPr>
            <a:normAutofit/>
          </a:bodyPr>
          <a:lstStyle>
            <a:lvl1pPr marL="0" indent="0" algn="l">
              <a:spcBef>
                <a:spcPts val="300"/>
              </a:spcBef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00600" y="6425640"/>
            <a:ext cx="1232647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311153" y="6425640"/>
            <a:ext cx="2617694" cy="365125"/>
          </a:xfrm>
        </p:spPr>
        <p:txBody>
          <a:bodyPr/>
          <a:lstStyle>
            <a:lvl1pPr algn="r">
              <a:defRPr/>
            </a:lvl1pPr>
          </a:lstStyle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82575" y="228600"/>
            <a:ext cx="4235450" cy="4187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624388" y="2377440"/>
            <a:ext cx="2057400" cy="20391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2"/>
          </p:nvPr>
        </p:nvSpPr>
        <p:spPr>
          <a:xfrm>
            <a:off x="4624388" y="22860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Drag picture to placeholder or click icon to add</a:t>
            </a:r>
            <a:endParaRPr dirty="0"/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6802438" y="237744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Drag picture to placeholder or click icon to add</a:t>
            </a:r>
            <a:endParaRPr dirty="0"/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2"/>
          </p:nvPr>
        </p:nvSpPr>
        <p:spPr>
          <a:xfrm>
            <a:off x="857250" y="1779494"/>
            <a:ext cx="3086100" cy="2040905"/>
          </a:xfrm>
        </p:spPr>
        <p:txBody>
          <a:bodyPr lIns="45720" tIns="45720" rIns="45720" anchor="t">
            <a:noAutofit/>
          </a:bodyPr>
          <a:lstStyle>
            <a:lvl1pPr marL="0" indent="0" algn="ctr">
              <a:spcBef>
                <a:spcPts val="600"/>
              </a:spcBef>
              <a:buNone/>
              <a:defRPr sz="4600">
                <a:solidFill>
                  <a:schemeClr val="bg1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pic>
        <p:nvPicPr>
          <p:cNvPr id="17" name="Picture 16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  <p:pic>
        <p:nvPicPr>
          <p:cNvPr id="15" name="Picture 14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  <p:pic>
        <p:nvPicPr>
          <p:cNvPr id="18" name="Picture 17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7093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58907" y="228600"/>
            <a:ext cx="8200930" cy="6345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0" y="3124200"/>
            <a:ext cx="5638800" cy="1362075"/>
          </a:xfrm>
        </p:spPr>
        <p:txBody>
          <a:bodyPr anchor="b" anchorCtr="0">
            <a:normAutofit/>
          </a:bodyPr>
          <a:lstStyle>
            <a:lvl1pPr algn="l">
              <a:defRPr sz="3200" b="0" cap="none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0" y="4495800"/>
            <a:ext cx="5638800" cy="1500187"/>
          </a:xfrm>
        </p:spPr>
        <p:txBody>
          <a:bodyPr anchor="t" anchorCtr="0">
            <a:normAutofit/>
          </a:bodyPr>
          <a:lstStyle>
            <a:lvl1pPr marL="0" indent="0">
              <a:spcBef>
                <a:spcPts val="300"/>
              </a:spcBef>
              <a:buNone/>
              <a:defRPr sz="14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8906" y="6248774"/>
            <a:ext cx="1474694" cy="365125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86000" y="6248774"/>
            <a:ext cx="5638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05800" y="6248774"/>
            <a:ext cx="554038" cy="365125"/>
          </a:xfrm>
        </p:spPr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85750" y="228600"/>
            <a:ext cx="212725" cy="63452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pic>
        <p:nvPicPr>
          <p:cNvPr id="11" name="Picture 10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7387" y="437070"/>
            <a:ext cx="480425" cy="480425"/>
          </a:xfrm>
          <a:prstGeom prst="rect">
            <a:avLst/>
          </a:prstGeom>
        </p:spPr>
      </p:pic>
      <p:pic>
        <p:nvPicPr>
          <p:cNvPr id="12" name="Picture 11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7387" y="437070"/>
            <a:ext cx="480425" cy="48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1216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210550" y="282574"/>
            <a:ext cx="642097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8068235" y="282574"/>
            <a:ext cx="91440" cy="1600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518" y="1985963"/>
            <a:ext cx="3657600" cy="4140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99878" y="1985963"/>
            <a:ext cx="3657600" cy="4140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pic>
        <p:nvPicPr>
          <p:cNvPr id="16" name="Picture 15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45904" y="1400284"/>
            <a:ext cx="356520" cy="356520"/>
          </a:xfrm>
          <a:prstGeom prst="rect">
            <a:avLst/>
          </a:prstGeom>
        </p:spPr>
      </p:pic>
      <p:pic>
        <p:nvPicPr>
          <p:cNvPr id="13" name="Picture 12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45904" y="1400284"/>
            <a:ext cx="356520" cy="35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0353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7541" y="2447365"/>
            <a:ext cx="3657600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399878" y="2447365"/>
            <a:ext cx="3657600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1078" y="1000316"/>
            <a:ext cx="3657600" cy="322729"/>
          </a:xfrm>
          <a:prstGeom prst="rect">
            <a:avLst/>
          </a:prstGeom>
          <a:solidFill>
            <a:schemeClr val="accent3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99878" y="2070847"/>
            <a:ext cx="3657600" cy="32272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5" name="Picture 14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  <p:pic>
        <p:nvPicPr>
          <p:cNvPr id="12" name="Picture 11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4412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7541" y="2447365"/>
            <a:ext cx="2617301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251357" y="2447365"/>
            <a:ext cx="2630748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7541" y="2070847"/>
            <a:ext cx="2617301" cy="322729"/>
          </a:xfrm>
          <a:prstGeom prst="rect">
            <a:avLst/>
          </a:prstGeom>
          <a:solidFill>
            <a:schemeClr val="accent3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251357" y="2070847"/>
            <a:ext cx="2630748" cy="322729"/>
          </a:xfrm>
          <a:prstGeom prst="rect">
            <a:avLst/>
          </a:prstGeom>
          <a:solidFill>
            <a:schemeClr val="accent4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half" idx="13"/>
          </p:nvPr>
        </p:nvSpPr>
        <p:spPr>
          <a:xfrm>
            <a:off x="6031989" y="2447365"/>
            <a:ext cx="2630748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4"/>
          </p:nvPr>
        </p:nvSpPr>
        <p:spPr>
          <a:xfrm>
            <a:off x="6031989" y="2070847"/>
            <a:ext cx="2630748" cy="322729"/>
          </a:xfrm>
          <a:prstGeom prst="rect">
            <a:avLst/>
          </a:prstGeom>
          <a:solidFill>
            <a:schemeClr val="accent2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9" name="Picture 18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  <p:pic>
        <p:nvPicPr>
          <p:cNvPr id="15" name="Picture 14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2062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ntent, Top and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517" y="1985963"/>
            <a:ext cx="7569157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13" name="Content Placeholder 2"/>
          <p:cNvSpPr>
            <a:spLocks noGrp="1"/>
          </p:cNvSpPr>
          <p:nvPr>
            <p:ph sz="half" idx="14"/>
          </p:nvPr>
        </p:nvSpPr>
        <p:spPr>
          <a:xfrm>
            <a:off x="498517" y="4164965"/>
            <a:ext cx="7569157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4" name="Rectangle 13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5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305800" y="242234"/>
            <a:ext cx="554038" cy="365125"/>
          </a:xfrm>
        </p:spPr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pic>
        <p:nvPicPr>
          <p:cNvPr id="16" name="Picture 15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  <p:pic>
        <p:nvPicPr>
          <p:cNvPr id="10" name="Picture 9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50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8474" y="484094"/>
            <a:ext cx="7556313" cy="111610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474" y="1981200"/>
            <a:ext cx="7556313" cy="4144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795247" y="642358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1706" y="6423585"/>
            <a:ext cx="61228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05800" y="242234"/>
            <a:ext cx="5540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bg1"/>
                </a:solidFill>
              </a:defRPr>
            </a:lvl1pPr>
          </a:lstStyle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</p:spTree>
    <p:extLst>
      <p:ext uri="{BB962C8B-B14F-4D97-AF65-F5344CB8AC3E}">
        <p14:creationId xmlns:p14="http://schemas.microsoft.com/office/powerpoint/2010/main" val="10541127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  <p:sldLayoutId id="2147483701" r:id="rId17"/>
    <p:sldLayoutId id="2147483702" r:id="rId18"/>
    <p:sldLayoutId id="2147483703" r:id="rId19"/>
    <p:sldLayoutId id="2147483704" r:id="rId20"/>
    <p:sldLayoutId id="2147483705" r:id="rId21"/>
    <p:sldLayoutId id="2147483706" r:id="rId22"/>
    <p:sldLayoutId id="2147483707" r:id="rId23"/>
    <p:sldLayoutId id="2147483708" r:id="rId24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b="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spcBef>
          <a:spcPts val="2000"/>
        </a:spcBef>
        <a:buClr>
          <a:schemeClr val="accent1"/>
        </a:buClr>
        <a:buSzPct val="75000"/>
        <a:buFont typeface="Wingdings" pitchFamily="2" charset="2"/>
        <a:buChar char="n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spcBef>
          <a:spcPts val="600"/>
        </a:spcBef>
        <a:buClr>
          <a:schemeClr val="accent1"/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spcBef>
          <a:spcPts val="600"/>
        </a:spcBef>
        <a:buClr>
          <a:schemeClr val="accent1"/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377950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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1603375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1830388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057400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itchFamily="2" charset="2"/>
        <a:buChar char=""/>
        <a:defRPr lang="en-US" sz="1800" kern="1200" baseline="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CD9310-CA16-465E-86C2-0154C57635C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27558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/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half" idx="2"/>
          </p:nvPr>
        </p:nvSpPr>
        <p:spPr>
          <a:xfrm>
            <a:off x="432706" y="1159461"/>
            <a:ext cx="3993266" cy="3053891"/>
          </a:xfrm>
        </p:spPr>
        <p:txBody>
          <a:bodyPr/>
          <a:lstStyle/>
          <a:p>
            <a:pPr>
              <a:lnSpc>
                <a:spcPts val="3900"/>
              </a:lnSpc>
            </a:pPr>
            <a:r>
              <a:rPr lang="en-US" sz="3200" cap="small" dirty="0">
                <a:latin typeface="+mj-lt"/>
                <a:ea typeface="+mj-ea"/>
                <a:cs typeface="+mj-cs"/>
              </a:rPr>
              <a:t>Wake Forest</a:t>
            </a:r>
          </a:p>
          <a:p>
            <a:pPr>
              <a:lnSpc>
                <a:spcPts val="3600"/>
              </a:lnSpc>
              <a:spcBef>
                <a:spcPts val="0"/>
              </a:spcBef>
            </a:pPr>
            <a:r>
              <a:rPr lang="en-US" sz="3200" cap="small" dirty="0">
                <a:latin typeface="+mj-lt"/>
                <a:ea typeface="+mj-ea"/>
                <a:cs typeface="+mj-cs"/>
              </a:rPr>
              <a:t>School of Business</a:t>
            </a:r>
          </a:p>
          <a:p>
            <a:pPr>
              <a:lnSpc>
                <a:spcPts val="3600"/>
              </a:lnSpc>
              <a:spcBef>
                <a:spcPts val="0"/>
              </a:spcBef>
            </a:pPr>
            <a:r>
              <a:rPr lang="en-US" sz="4400" b="1" dirty="0"/>
              <a:t>_______</a:t>
            </a:r>
            <a:endParaRPr lang="en-US" sz="3200" cap="small" dirty="0">
              <a:latin typeface="+mj-lt"/>
              <a:ea typeface="+mj-ea"/>
              <a:cs typeface="+mj-cs"/>
            </a:endParaRPr>
          </a:p>
          <a:p>
            <a:pPr>
              <a:spcBef>
                <a:spcPts val="0"/>
              </a:spcBef>
            </a:pPr>
            <a:r>
              <a:rPr lang="en-US" sz="1800" cap="small">
                <a:latin typeface="+mj-lt"/>
                <a:ea typeface="+mj-ea"/>
                <a:cs typeface="+mj-cs"/>
              </a:rPr>
              <a:t>BAN 6025</a:t>
            </a:r>
            <a:endParaRPr lang="en-US" sz="1800" cap="small" dirty="0">
              <a:latin typeface="+mj-lt"/>
              <a:ea typeface="+mj-ea"/>
              <a:cs typeface="+mj-cs"/>
            </a:endParaRPr>
          </a:p>
        </p:txBody>
      </p:sp>
      <p:pic>
        <p:nvPicPr>
          <p:cNvPr id="7" name="Picture Placeholder 8" descr="20120326medallion0338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802438" y="2377440"/>
            <a:ext cx="2057400" cy="2039112"/>
          </a:xfrm>
          <a:prstGeom prst="rect">
            <a:avLst/>
          </a:prstGeom>
        </p:spPr>
      </p:pic>
      <p:pic>
        <p:nvPicPr>
          <p:cNvPr id="17" name="Picture Placeholder 16"/>
          <p:cNvPicPr>
            <a:picLocks noGrp="1" noChangeAspect="1"/>
          </p:cNvPicPr>
          <p:nvPr>
            <p:ph type="pic" sz="quarter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55" r="16355"/>
          <a:stretch>
            <a:fillRect/>
          </a:stretch>
        </p:blipFill>
        <p:spPr/>
      </p:pic>
      <p:sp>
        <p:nvSpPr>
          <p:cNvPr id="19" name="Title 18"/>
          <p:cNvSpPr>
            <a:spLocks noGrp="1"/>
          </p:cNvSpPr>
          <p:nvPr>
            <p:ph type="ctrTitle"/>
          </p:nvPr>
        </p:nvSpPr>
        <p:spPr>
          <a:xfrm>
            <a:off x="2338754" y="4860974"/>
            <a:ext cx="6666701" cy="612265"/>
          </a:xfrm>
        </p:spPr>
        <p:txBody>
          <a:bodyPr>
            <a:noAutofit/>
          </a:bodyPr>
          <a:lstStyle/>
          <a:p>
            <a:pPr algn="r"/>
            <a:r>
              <a:rPr lang="en-US" dirty="0"/>
              <a:t>K-means and the Telco Churn Case (part 1)</a:t>
            </a:r>
          </a:p>
        </p:txBody>
      </p:sp>
    </p:spTree>
    <p:extLst>
      <p:ext uri="{BB962C8B-B14F-4D97-AF65-F5344CB8AC3E}">
        <p14:creationId xmlns:p14="http://schemas.microsoft.com/office/powerpoint/2010/main" val="32194008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4355B-97BA-8520-A39C-C0AEE13312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1753" y="242234"/>
            <a:ext cx="3838394" cy="1116106"/>
          </a:xfrm>
        </p:spPr>
        <p:txBody>
          <a:bodyPr/>
          <a:lstStyle/>
          <a:p>
            <a:r>
              <a:rPr lang="en-US" sz="2800" dirty="0"/>
              <a:t>Cluster Profiling: </a:t>
            </a:r>
            <a:br>
              <a:rPr lang="en-US" sz="2800" dirty="0"/>
            </a:br>
            <a:r>
              <a:rPr lang="en-US" sz="2800" dirty="0"/>
              <a:t>Intl Charges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E22CC57-E6C0-B83B-597B-6FF461718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10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F82121-3339-5F20-C3F2-39724BAF80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3" y="14151"/>
            <a:ext cx="4834055" cy="6858000"/>
          </a:xfrm>
          <a:prstGeom prst="rect">
            <a:avLst/>
          </a:prstGeom>
        </p:spPr>
      </p:pic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D127F56B-DED2-41DB-E46D-47C23C6C09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9114425"/>
              </p:ext>
            </p:extLst>
          </p:nvPr>
        </p:nvGraphicFramePr>
        <p:xfrm>
          <a:off x="3048000" y="4618809"/>
          <a:ext cx="6096000" cy="2225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909949993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364468238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733469055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209150444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4270118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Cluster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Median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29651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4.97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80846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2.92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5.40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38647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4.75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74998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3.81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38835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5.10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42312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611379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4355B-97BA-8520-A39C-C0AEE13312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1753" y="242234"/>
            <a:ext cx="3838394" cy="1116106"/>
          </a:xfrm>
        </p:spPr>
        <p:txBody>
          <a:bodyPr/>
          <a:lstStyle/>
          <a:p>
            <a:r>
              <a:rPr lang="en-US" sz="2800" dirty="0"/>
              <a:t>Cluster Profiling: </a:t>
            </a:r>
            <a:br>
              <a:rPr lang="en-US" sz="2800" dirty="0"/>
            </a:br>
            <a:r>
              <a:rPr lang="en-US" sz="2800" dirty="0" err="1"/>
              <a:t>Vmail</a:t>
            </a:r>
            <a:r>
              <a:rPr lang="en-US" sz="2800" dirty="0"/>
              <a:t> Plan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E22CC57-E6C0-B83B-597B-6FF461718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11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FA5F4CD-BA1A-E450-E87A-0B8368C142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" y="-11017"/>
            <a:ext cx="45476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9866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4355B-97BA-8520-A39C-C0AEE13312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1753" y="242234"/>
            <a:ext cx="3838394" cy="1116106"/>
          </a:xfrm>
        </p:spPr>
        <p:txBody>
          <a:bodyPr/>
          <a:lstStyle/>
          <a:p>
            <a:r>
              <a:rPr lang="en-US" sz="2800" dirty="0"/>
              <a:t>Cluster Profiling: </a:t>
            </a:r>
            <a:br>
              <a:rPr lang="en-US" sz="2800" dirty="0"/>
            </a:br>
            <a:r>
              <a:rPr lang="en-US" sz="2800" dirty="0"/>
              <a:t>Intl Plan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E22CC57-E6C0-B83B-597B-6FF461718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12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26C955-A63B-6EF4-ADEC-534E4040DB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783"/>
            <a:ext cx="4480560" cy="6760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6776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84280E-AF87-4F4D-89F0-56A31C919F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9470" y="215338"/>
            <a:ext cx="6474343" cy="1116106"/>
          </a:xfrm>
        </p:spPr>
        <p:txBody>
          <a:bodyPr/>
          <a:lstStyle/>
          <a:p>
            <a:r>
              <a:rPr lang="en-US" dirty="0"/>
              <a:t>Telco Churn Case (Review)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52F828F-98F7-4D91-9E94-6270A88971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2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B96932-7584-5900-A5C5-4DE945C5F8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0160" y="1132632"/>
            <a:ext cx="5076021" cy="5076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0624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1903E-A968-412D-B2CF-EC7E95C5C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 Data Prep for Clustering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3FA3D5-91EE-4EBF-9A68-81E87A2FF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3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3C34D94-9167-9BE8-F1F8-89E2907C1D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395" y="1965325"/>
            <a:ext cx="7813405" cy="13523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CB5369E-7A61-7CAA-602A-746B5D25F8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474" y="3587178"/>
            <a:ext cx="6281050" cy="1954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5854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F6EE87-21B7-40F7-94F2-D7B26FDCA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959" y="650798"/>
            <a:ext cx="7556313" cy="1116106"/>
          </a:xfrm>
        </p:spPr>
        <p:txBody>
          <a:bodyPr/>
          <a:lstStyle/>
          <a:p>
            <a:r>
              <a:rPr lang="en-US" dirty="0"/>
              <a:t>How Many Clusters?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6C5BA9-740C-424E-8BE8-C94E44B0B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4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A28E180-0772-9ED5-E9CA-D9DB3C797B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5828" y="607359"/>
            <a:ext cx="4558172" cy="9767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181C35B-1069-DA81-475A-109BDBCEFD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595" y="1804816"/>
            <a:ext cx="6684718" cy="4483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8934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0F4E6A-6976-4221-9E1C-8AB1EE51B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934" y="252685"/>
            <a:ext cx="7556313" cy="1116106"/>
          </a:xfrm>
        </p:spPr>
        <p:txBody>
          <a:bodyPr/>
          <a:lstStyle/>
          <a:p>
            <a:r>
              <a:rPr lang="en-US" dirty="0"/>
              <a:t>Creation and Initial Evaluation </a:t>
            </a:r>
            <a:br>
              <a:rPr lang="en-US" dirty="0"/>
            </a:br>
            <a:r>
              <a:rPr lang="en-US" dirty="0"/>
              <a:t>of Clusters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068CBD8-A7AB-40A0-ABA2-3AE87F7CE2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5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ED54E3E-A6EA-C5CD-8E43-361F522FCC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335" y="1622530"/>
            <a:ext cx="4966711" cy="36129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43F1B19-3DE3-E5B3-4E5E-CAFE7B16A0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5046" y="2406596"/>
            <a:ext cx="3802830" cy="1779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55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733EA-5891-D31C-EA44-203668F552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162" y="77153"/>
            <a:ext cx="7556313" cy="1116106"/>
          </a:xfrm>
        </p:spPr>
        <p:txBody>
          <a:bodyPr/>
          <a:lstStyle/>
          <a:p>
            <a:r>
              <a:rPr lang="en-US" dirty="0"/>
              <a:t>Initial Evaluation of Clusters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5CC56D-EF95-D964-DA5D-370703998D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6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536107-C1C4-2B9A-77D4-273E0D06FA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162" y="757353"/>
            <a:ext cx="7053072" cy="31186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5A16C00-C0A4-2A60-BEE7-A358F9EBB9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044" y="3875954"/>
            <a:ext cx="6454161" cy="2968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2811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4355B-97BA-8520-A39C-C0AEE13312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1753" y="242234"/>
            <a:ext cx="3838394" cy="1116106"/>
          </a:xfrm>
        </p:spPr>
        <p:txBody>
          <a:bodyPr/>
          <a:lstStyle/>
          <a:p>
            <a:r>
              <a:rPr lang="en-US" sz="2800" dirty="0"/>
              <a:t>Cluster Profiling: </a:t>
            </a:r>
            <a:br>
              <a:rPr lang="en-US" sz="2800" dirty="0"/>
            </a:br>
            <a:r>
              <a:rPr lang="en-US" sz="2800" dirty="0"/>
              <a:t>Day Charges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E22CC57-E6C0-B83B-597B-6FF461718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7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64AFEF-C748-8DED-AA41-719E2AB782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991753" cy="6858000"/>
          </a:xfrm>
          <a:prstGeom prst="rect">
            <a:avLst/>
          </a:prstGeom>
        </p:spPr>
      </p:pic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D127F56B-DED2-41DB-E46D-47C23C6C09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5694905"/>
              </p:ext>
            </p:extLst>
          </p:nvPr>
        </p:nvGraphicFramePr>
        <p:xfrm>
          <a:off x="3048000" y="4618809"/>
          <a:ext cx="6096000" cy="2225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909949993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364468238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733469055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209150444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4270118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Cluster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Median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29651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38.17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37.52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22.83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59.64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80846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32.04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32.13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58.96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38647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30.54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30.84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54.81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74998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30.45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30.38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5.78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56.59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38835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23.16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23.76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40.78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42312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615778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4355B-97BA-8520-A39C-C0AEE13312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1753" y="242234"/>
            <a:ext cx="3838394" cy="1116106"/>
          </a:xfrm>
        </p:spPr>
        <p:txBody>
          <a:bodyPr/>
          <a:lstStyle/>
          <a:p>
            <a:r>
              <a:rPr lang="en-US" sz="2800" dirty="0"/>
              <a:t>Cluster Profiling: </a:t>
            </a:r>
            <a:br>
              <a:rPr lang="en-US" sz="2800" dirty="0"/>
            </a:br>
            <a:r>
              <a:rPr lang="en-US" sz="2800" dirty="0"/>
              <a:t>Evening Charges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E22CC57-E6C0-B83B-597B-6FF461718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8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5C04A33-832B-6226-BA45-A7220E33FE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" y="14151"/>
            <a:ext cx="4937678" cy="6858000"/>
          </a:xfrm>
          <a:prstGeom prst="rect">
            <a:avLst/>
          </a:prstGeom>
        </p:spPr>
      </p:pic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D127F56B-DED2-41DB-E46D-47C23C6C09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6080382"/>
              </p:ext>
            </p:extLst>
          </p:nvPr>
        </p:nvGraphicFramePr>
        <p:xfrm>
          <a:off x="3048000" y="4650377"/>
          <a:ext cx="6096000" cy="2219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909949993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364468238"/>
                    </a:ext>
                  </a:extLst>
                </a:gridCol>
                <a:gridCol w="1214846">
                  <a:extLst>
                    <a:ext uri="{9D8B030D-6E8A-4147-A177-3AD203B41FA5}">
                      <a16:colId xmlns:a16="http://schemas.microsoft.com/office/drawing/2014/main" val="2733469055"/>
                    </a:ext>
                  </a:extLst>
                </a:gridCol>
                <a:gridCol w="1223554">
                  <a:extLst>
                    <a:ext uri="{9D8B030D-6E8A-4147-A177-3AD203B41FA5}">
                      <a16:colId xmlns:a16="http://schemas.microsoft.com/office/drawing/2014/main" val="1209150444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427011840"/>
                    </a:ext>
                  </a:extLst>
                </a:gridCol>
              </a:tblGrid>
              <a:tr h="339272">
                <a:tc>
                  <a:txBody>
                    <a:bodyPr/>
                    <a:lstStyle/>
                    <a:p>
                      <a:r>
                        <a:rPr lang="en-US" dirty="0"/>
                        <a:t>Cluster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Median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29651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15.64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15.77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26.89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80846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17.30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17.17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5.17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30.91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38647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17.13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17.32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3.59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29.01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74998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20.25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20.42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10.23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30.75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38835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15.58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15.78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25.15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42312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760140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4355B-97BA-8520-A39C-C0AEE13312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1753" y="242234"/>
            <a:ext cx="3838394" cy="1116106"/>
          </a:xfrm>
        </p:spPr>
        <p:txBody>
          <a:bodyPr/>
          <a:lstStyle/>
          <a:p>
            <a:r>
              <a:rPr lang="en-US" sz="2800" dirty="0"/>
              <a:t>Cluster Profiling: </a:t>
            </a:r>
            <a:br>
              <a:rPr lang="en-US" sz="2800" dirty="0"/>
            </a:br>
            <a:r>
              <a:rPr lang="en-US" sz="2800" dirty="0"/>
              <a:t> Night Charges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E22CC57-E6C0-B83B-597B-6FF461718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9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CCFDC56-1A4B-9343-3AAF-FBB5A06CAE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" y="14151"/>
            <a:ext cx="4937678" cy="6858000"/>
          </a:xfrm>
          <a:prstGeom prst="rect">
            <a:avLst/>
          </a:prstGeom>
        </p:spPr>
      </p:pic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D127F56B-DED2-41DB-E46D-47C23C6C09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3139208"/>
              </p:ext>
            </p:extLst>
          </p:nvPr>
        </p:nvGraphicFramePr>
        <p:xfrm>
          <a:off x="3048000" y="4660135"/>
          <a:ext cx="6096000" cy="2219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909949993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364468238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733469055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209150444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427011840"/>
                    </a:ext>
                  </a:extLst>
                </a:gridCol>
              </a:tblGrid>
              <a:tr h="329514">
                <a:tc>
                  <a:txBody>
                    <a:bodyPr/>
                    <a:lstStyle/>
                    <a:p>
                      <a:r>
                        <a:rPr lang="en-US" dirty="0"/>
                        <a:t>Cluster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Median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29651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14.50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80846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15.86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38647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9.08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9.15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17.17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74998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14.04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38835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10.11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10.13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17.77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42312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30396635"/>
      </p:ext>
    </p:extLst>
  </p:cSld>
  <p:clrMapOvr>
    <a:masterClrMapping/>
  </p:clrMapOvr>
</p:sld>
</file>

<file path=ppt/theme/theme1.xml><?xml version="1.0" encoding="utf-8"?>
<a:theme xmlns:a="http://schemas.openxmlformats.org/drawingml/2006/main" name="Advantage WFU Gray">
  <a:themeElements>
    <a:clrScheme name="WFU Identity Advantage 1">
      <a:dk1>
        <a:srgbClr val="000000"/>
      </a:dk1>
      <a:lt1>
        <a:srgbClr val="FFFFFF"/>
      </a:lt1>
      <a:dk2>
        <a:srgbClr val="BEB9A6"/>
      </a:dk2>
      <a:lt2>
        <a:srgbClr val="FFFDE8"/>
      </a:lt2>
      <a:accent1>
        <a:srgbClr val="766A62"/>
      </a:accent1>
      <a:accent2>
        <a:srgbClr val="55517B"/>
      </a:accent2>
      <a:accent3>
        <a:srgbClr val="9E7E38"/>
      </a:accent3>
      <a:accent4>
        <a:srgbClr val="000000"/>
      </a:accent4>
      <a:accent5>
        <a:srgbClr val="557630"/>
      </a:accent5>
      <a:accent6>
        <a:srgbClr val="983222"/>
      </a:accent6>
      <a:hlink>
        <a:srgbClr val="033B80"/>
      </a:hlink>
      <a:folHlink>
        <a:srgbClr val="002657"/>
      </a:folHlink>
    </a:clrScheme>
    <a:fontScheme name="MtPnc Rockwell">
      <a:majorFont>
        <a:latin typeface="Rockwell"/>
        <a:ea typeface=""/>
        <a:cs typeface=""/>
      </a:majorFont>
      <a:minorFont>
        <a:latin typeface="Franklin Gothic Book"/>
        <a:ea typeface=""/>
        <a:cs typeface=""/>
      </a:minorFont>
    </a:fontScheme>
    <a:fmtScheme name="Advantage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6000000" scaled="1"/>
        </a:gradFill>
        <a:gradFill rotWithShape="1">
          <a:gsLst>
            <a:gs pos="0">
              <a:schemeClr val="phClr"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FFFFFF">
                <a:alpha val="75000"/>
              </a:srgbClr>
            </a:innerShdw>
            <a:outerShdw blurRad="63500" dist="25400" dir="5400000" rotWithShape="0">
              <a:srgbClr val="808080">
                <a:alpha val="75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twoPt" dir="tl">
              <a:rot lat="0" lon="0" rev="4500000"/>
            </a:lightRig>
          </a:scene3d>
          <a:sp3d>
            <a:bevelT w="635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1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28305</TotalTime>
  <Words>214</Words>
  <Application>Microsoft Office PowerPoint</Application>
  <PresentationFormat>On-screen Show (4:3)</PresentationFormat>
  <Paragraphs>149</Paragraphs>
  <Slides>12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Arial</vt:lpstr>
      <vt:lpstr>Calibri</vt:lpstr>
      <vt:lpstr>Calibri Light</vt:lpstr>
      <vt:lpstr>Franklin Gothic Book</vt:lpstr>
      <vt:lpstr>Rockwell</vt:lpstr>
      <vt:lpstr>Wingdings</vt:lpstr>
      <vt:lpstr>Advantage WFU Gray</vt:lpstr>
      <vt:lpstr>Custom Design</vt:lpstr>
      <vt:lpstr>K-means and the Telco Churn Case (part 1)</vt:lpstr>
      <vt:lpstr>Telco Churn Case (Review)</vt:lpstr>
      <vt:lpstr>Initial Data Prep for Clustering</vt:lpstr>
      <vt:lpstr>How Many Clusters?</vt:lpstr>
      <vt:lpstr>Creation and Initial Evaluation  of Clusters</vt:lpstr>
      <vt:lpstr>Initial Evaluation of Clusters</vt:lpstr>
      <vt:lpstr>Cluster Profiling:  Day Charges</vt:lpstr>
      <vt:lpstr>Cluster Profiling:  Evening Charges</vt:lpstr>
      <vt:lpstr>Cluster Profiling:   Night Charges</vt:lpstr>
      <vt:lpstr>Cluster Profiling:  Intl Charges</vt:lpstr>
      <vt:lpstr>Cluster Profiling:  Vmail Plan</vt:lpstr>
      <vt:lpstr>Cluster Profiling:  Intl Plan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Looking Towards the Future of Business Education  at Wake Forest University</dc:title>
  <dc:creator>SGreen</dc:creator>
  <cp:lastModifiedBy>Tonya Balan</cp:lastModifiedBy>
  <cp:revision>1076</cp:revision>
  <cp:lastPrinted>2016-10-04T20:26:21Z</cp:lastPrinted>
  <dcterms:created xsi:type="dcterms:W3CDTF">2014-09-07T15:36:25Z</dcterms:created>
  <dcterms:modified xsi:type="dcterms:W3CDTF">2023-11-26T23:02:42Z</dcterms:modified>
</cp:coreProperties>
</file>